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85" r:id="rId3"/>
    <p:sldId id="282" r:id="rId4"/>
    <p:sldId id="261" r:id="rId5"/>
    <p:sldId id="289" r:id="rId6"/>
    <p:sldId id="265" r:id="rId7"/>
    <p:sldId id="290" r:id="rId8"/>
    <p:sldId id="293" r:id="rId9"/>
    <p:sldId id="291" r:id="rId10"/>
    <p:sldId id="294" r:id="rId11"/>
    <p:sldId id="296" r:id="rId12"/>
    <p:sldId id="292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66607" autoAdjust="0"/>
  </p:normalViewPr>
  <p:slideViewPr>
    <p:cSldViewPr>
      <p:cViewPr>
        <p:scale>
          <a:sx n="100" d="100"/>
          <a:sy n="100" d="100"/>
        </p:scale>
        <p:origin x="-516" y="10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4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221A8-E518-4621-8964-644214094BB8}" type="datetimeFigureOut">
              <a:rPr lang="en-GB" smtClean="0"/>
              <a:t>28/07/2019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D1241-33EE-4575-87FF-EA48AF9F23D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483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4839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893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52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692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D1241-33EE-4575-87FF-EA48AF9F23DC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788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 advClick="0" advTm="5000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13C9FB-1006-4654-B9B0-8DAD82C281AA}" type="datetimeFigureOut">
              <a:rPr lang="en-US" smtClean="0"/>
              <a:pPr/>
              <a:t>7/28/2019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3C7771-9093-4DAB-B748-A74DA0BFE62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 advClick="0" advTm="5000"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600" b="0" dirty="0">
                <a:effectLst/>
              </a:rPr>
              <a:t>Hollywood Organic </a:t>
            </a:r>
            <a:r>
              <a:rPr lang="en-GB" sz="3600" b="0" dirty="0" smtClean="0">
                <a:effectLst/>
              </a:rPr>
              <a:t>Co-op EDMS Requirements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sz="2800" dirty="0"/>
              <a:t>Your </a:t>
            </a:r>
            <a:r>
              <a:rPr lang="en-US" sz="2800" dirty="0" smtClean="0"/>
              <a:t>Name:</a:t>
            </a:r>
            <a:endParaRPr lang="en-US" sz="2800" dirty="0"/>
          </a:p>
          <a:p>
            <a:pPr>
              <a:defRPr/>
            </a:pPr>
            <a:r>
              <a:rPr lang="en-US" sz="2800" dirty="0" smtClean="0"/>
              <a:t>Course</a:t>
            </a:r>
          </a:p>
          <a:p>
            <a:pPr>
              <a:defRPr/>
            </a:pPr>
            <a:r>
              <a:rPr lang="en-US" sz="2800" dirty="0" smtClean="0"/>
              <a:t>Date:</a:t>
            </a:r>
            <a:endParaRPr lang="en-US" sz="2800" dirty="0"/>
          </a:p>
          <a:p>
            <a:pPr>
              <a:defRPr/>
            </a:pPr>
            <a:r>
              <a:rPr lang="en-US" sz="2800" dirty="0"/>
              <a:t>Instructor </a:t>
            </a:r>
            <a:r>
              <a:rPr lang="en-US" sz="2800" dirty="0" smtClean="0"/>
              <a:t>Name:</a:t>
            </a:r>
          </a:p>
          <a:p>
            <a:pPr>
              <a:defRPr/>
            </a:pPr>
            <a:endParaRPr lang="en-US" sz="2800" dirty="0"/>
          </a:p>
          <a:p>
            <a:endParaRPr lang="en-US" dirty="0"/>
          </a:p>
        </p:txBody>
      </p:sp>
    </p:spTree>
  </p:cSld>
  <p:clrMapOvr>
    <a:masterClrMapping/>
  </p:clrMapOvr>
  <p:transition spd="med" advClick="0" advTm="5000">
    <p:newsflash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/>
              <a:t>The project aims to support Hollywood Organic Co-op organization in ensuring that records of business activities transacted through its new electronic records management systems are appropriately identified and managed by:</a:t>
            </a:r>
            <a:endParaRPr lang="en-GB" sz="2800" dirty="0"/>
          </a:p>
          <a:p>
            <a:pPr marL="571500" lvl="0" indent="-571500">
              <a:buFont typeface="+mj-lt"/>
              <a:buAutoNum type="romanLcPeriod"/>
            </a:pPr>
            <a:r>
              <a:rPr lang="en-US" sz="2800" dirty="0"/>
              <a:t>improving electronic recordkeeping practices; </a:t>
            </a:r>
            <a:endParaRPr lang="en-GB" sz="2800" dirty="0"/>
          </a:p>
          <a:p>
            <a:pPr marL="571500" lvl="0" indent="-571500">
              <a:buFont typeface="+mj-lt"/>
              <a:buAutoNum type="romanLcPeriod"/>
            </a:pPr>
            <a:r>
              <a:rPr lang="en-US" sz="2800" dirty="0"/>
              <a:t>reducing the duplication of effort and associated costs in identifying a minimum level of recordkeeping functionality for electronic records management systems; </a:t>
            </a:r>
            <a:endParaRPr lang="en-GB" sz="2800" dirty="0"/>
          </a:p>
          <a:p>
            <a:pPr marL="571500" lvl="0" indent="-571500">
              <a:buFont typeface="+mj-lt"/>
              <a:buAutoNum type="romanLcPeriod"/>
            </a:pPr>
            <a:r>
              <a:rPr lang="en-US" sz="2800" dirty="0"/>
              <a:t>Establishing greater standardization of recordkeeping requirements for software vendors across different jurisdictions.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51068413"/>
      </p:ext>
    </p:extLst>
  </p:cSld>
  <p:clrMapOvr>
    <a:masterClrMapping/>
  </p:clrMapOvr>
  <p:transition spd="med" advClick="0" advTm="5000"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r>
              <a:rPr lang="en-US" sz="3600" b="1" dirty="0"/>
              <a:t>Project </a:t>
            </a:r>
            <a:r>
              <a:rPr lang="en-US" sz="3600" b="1" dirty="0" smtClean="0"/>
              <a:t>and Business Objectives Alignment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dirty="0" smtClean="0"/>
              <a:t>aim is to </a:t>
            </a:r>
            <a:r>
              <a:rPr lang="en-US" dirty="0"/>
              <a:t>develop </a:t>
            </a:r>
            <a:r>
              <a:rPr lang="en-US" dirty="0" smtClean="0"/>
              <a:t>an effective electronic </a:t>
            </a:r>
            <a:r>
              <a:rPr lang="en-US" dirty="0"/>
              <a:t>records management </a:t>
            </a:r>
            <a:r>
              <a:rPr lang="en-US" dirty="0" smtClean="0"/>
              <a:t>system and </a:t>
            </a:r>
            <a:r>
              <a:rPr lang="en-US" dirty="0"/>
              <a:t>to evaluate available software products against </a:t>
            </a:r>
            <a:r>
              <a:rPr lang="en-US" dirty="0" smtClean="0"/>
              <a:t>this requirement. </a:t>
            </a:r>
          </a:p>
          <a:p>
            <a:r>
              <a:rPr lang="en-GB" dirty="0"/>
              <a:t> </a:t>
            </a:r>
            <a:r>
              <a:rPr lang="en-US" dirty="0"/>
              <a:t>There are three main areas of requirement for the Hollywood Organic Co-op organization: 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ability to build and maintain a file plan </a:t>
            </a:r>
            <a:r>
              <a:rPr lang="en-US" dirty="0" smtClean="0"/>
              <a:t>structure which </a:t>
            </a:r>
            <a:r>
              <a:rPr lang="en-US" dirty="0"/>
              <a:t>all records are classified </a:t>
            </a:r>
            <a:endParaRPr lang="en-US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the ability to declare an electronic document as a corporate record, and to maintain its </a:t>
            </a:r>
            <a:r>
              <a:rPr lang="en-US" dirty="0" smtClean="0"/>
              <a:t>integrity. 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ability to consistently manage the retention and disposition of folders of electronic </a:t>
            </a:r>
            <a:r>
              <a:rPr lang="en-US" dirty="0" smtClean="0"/>
              <a:t>records. 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95600393"/>
      </p:ext>
    </p:extLst>
  </p:cSld>
  <p:clrMapOvr>
    <a:masterClrMapping/>
  </p:clrMapOvr>
  <p:transition spd="med" advClick="0" advTm="5000"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D</a:t>
            </a:r>
            <a:r>
              <a:rPr lang="en-US" sz="3600" b="1" dirty="0" smtClean="0"/>
              <a:t>ocument </a:t>
            </a:r>
            <a:r>
              <a:rPr lang="en-US" sz="3600" b="1" dirty="0"/>
              <a:t>A</a:t>
            </a:r>
            <a:r>
              <a:rPr lang="en-US" sz="3600" b="1" dirty="0" smtClean="0"/>
              <a:t>ccess </a:t>
            </a:r>
            <a:r>
              <a:rPr lang="en-US" sz="3600" b="1" dirty="0"/>
              <a:t>C</a:t>
            </a:r>
            <a:r>
              <a:rPr lang="en-US" sz="3600" b="1" dirty="0" smtClean="0"/>
              <a:t>ontrols </a:t>
            </a:r>
            <a:r>
              <a:rPr lang="en-US" sz="3600" b="1" dirty="0"/>
              <a:t>and </a:t>
            </a:r>
            <a:r>
              <a:rPr lang="en-US" sz="3600" b="1" dirty="0" smtClean="0"/>
              <a:t>Best Practices.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P</a:t>
            </a:r>
            <a:r>
              <a:rPr lang="en-US" sz="2800" dirty="0" smtClean="0"/>
              <a:t>rovide </a:t>
            </a:r>
            <a:r>
              <a:rPr lang="en-US" sz="2800" dirty="0"/>
              <a:t>consistent and predictable structuring principles for the electronic </a:t>
            </a:r>
            <a:r>
              <a:rPr lang="en-US" sz="2800" dirty="0" smtClean="0"/>
              <a:t>fileplan. </a:t>
            </a:r>
          </a:p>
          <a:p>
            <a:r>
              <a:rPr lang="en-US" sz="2800" dirty="0"/>
              <a:t>S</a:t>
            </a:r>
            <a:r>
              <a:rPr lang="en-US" sz="2800" dirty="0" smtClean="0"/>
              <a:t>upport </a:t>
            </a:r>
            <a:r>
              <a:rPr lang="en-US" sz="2800" dirty="0"/>
              <a:t>the </a:t>
            </a:r>
            <a:r>
              <a:rPr lang="en-US" sz="2800" dirty="0" smtClean="0"/>
              <a:t>open </a:t>
            </a:r>
            <a:r>
              <a:rPr lang="en-US" sz="2800" dirty="0"/>
              <a:t>and closed electronic parts, as subsidiary and discrete sub-groupings within an electronic folder, delimited according to rules specified at </a:t>
            </a:r>
            <a:r>
              <a:rPr lang="en-US" sz="2800" dirty="0" smtClean="0"/>
              <a:t>installation.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etrieve </a:t>
            </a:r>
            <a:r>
              <a:rPr lang="en-US" sz="2800" dirty="0"/>
              <a:t>electronic records by search of record metadata, and electronic folders or groups of folders by search of folder metadata; and </a:t>
            </a:r>
            <a:r>
              <a:rPr lang="en-US" sz="2800" dirty="0" smtClean="0"/>
              <a:t>enable </a:t>
            </a:r>
            <a:r>
              <a:rPr lang="en-US" sz="2800" dirty="0"/>
              <a:t>navigation through the folder structure (Laudon &amp; Laudon, 2016). </a:t>
            </a:r>
            <a:endParaRPr lang="en-GB" sz="2800" dirty="0"/>
          </a:p>
          <a:p>
            <a:endParaRPr lang="en-GB" sz="2800" dirty="0"/>
          </a:p>
        </p:txBody>
      </p:sp>
    </p:spTree>
  </p:cSld>
  <p:clrMapOvr>
    <a:masterClrMapping/>
  </p:clrMapOvr>
  <p:transition spd="med" advClick="0" advTm="5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 of the Requirements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416" y="2133600"/>
            <a:ext cx="5849167" cy="3391374"/>
          </a:xfrm>
        </p:spPr>
      </p:pic>
    </p:spTree>
    <p:extLst>
      <p:ext uri="{BB962C8B-B14F-4D97-AF65-F5344CB8AC3E}">
        <p14:creationId xmlns:p14="http://schemas.microsoft.com/office/powerpoint/2010/main" val="349328473"/>
      </p:ext>
    </p:extLst>
  </p:cSld>
  <p:clrMapOvr>
    <a:masterClrMapping/>
  </p:clrMapOvr>
  <p:transition spd="med" advClick="0" advTm="5000"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Archiving and preservation</a:t>
            </a:r>
          </a:p>
          <a:p>
            <a:pPr lvl="1"/>
            <a:r>
              <a:rPr lang="en-GB" dirty="0"/>
              <a:t>Challenges:</a:t>
            </a:r>
          </a:p>
          <a:p>
            <a:pPr lvl="2"/>
            <a:r>
              <a:rPr lang="en-GB" dirty="0"/>
              <a:t>Digital information is fragile and can be corrupted or altered;</a:t>
            </a:r>
          </a:p>
          <a:p>
            <a:pPr lvl="2"/>
            <a:r>
              <a:rPr lang="en-GB" dirty="0"/>
              <a:t>It may become unusable as storage technologies change.</a:t>
            </a:r>
          </a:p>
          <a:p>
            <a:pPr lvl="1"/>
            <a:r>
              <a:rPr lang="en-GB" dirty="0"/>
              <a:t>Metadata is key to ensuring that resources will survive and continue to be accessible into the future. Archiving and preservation require special elements:</a:t>
            </a:r>
          </a:p>
          <a:p>
            <a:pPr lvl="2"/>
            <a:r>
              <a:rPr lang="en-GB" dirty="0"/>
              <a:t>to track the lineage of a digital object,</a:t>
            </a:r>
          </a:p>
          <a:p>
            <a:pPr lvl="2"/>
            <a:r>
              <a:rPr lang="en-GB" dirty="0"/>
              <a:t>to detail its physical characteristics, and</a:t>
            </a:r>
          </a:p>
          <a:p>
            <a:pPr lvl="2"/>
            <a:r>
              <a:rPr lang="en-GB" dirty="0"/>
              <a:t>to document its </a:t>
            </a:r>
            <a:r>
              <a:rPr lang="en-GB" dirty="0" err="1"/>
              <a:t>behavior</a:t>
            </a:r>
            <a:r>
              <a:rPr lang="en-GB" dirty="0"/>
              <a:t> in order to emulate it in future technologies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Document Preservation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049948"/>
      </p:ext>
    </p:extLst>
  </p:cSld>
  <p:clrMapOvr>
    <a:masterClrMapping/>
  </p:clrMapOvr>
  <p:transition spd="med" advClick="0" advTm="5000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Retention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523" y="2133600"/>
            <a:ext cx="4686954" cy="2867425"/>
          </a:xfrm>
        </p:spPr>
      </p:pic>
    </p:spTree>
    <p:extLst>
      <p:ext uri="{BB962C8B-B14F-4D97-AF65-F5344CB8AC3E}">
        <p14:creationId xmlns:p14="http://schemas.microsoft.com/office/powerpoint/2010/main" val="754340840"/>
      </p:ext>
    </p:extLst>
  </p:cSld>
  <p:clrMapOvr>
    <a:masterClrMapping/>
  </p:clrMapOvr>
  <p:transition spd="med" advClick="0" advTm="5000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Processing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600" y="2443721"/>
            <a:ext cx="6258799" cy="3372321"/>
          </a:xfrm>
        </p:spPr>
      </p:pic>
    </p:spTree>
    <p:extLst>
      <p:ext uri="{BB962C8B-B14F-4D97-AF65-F5344CB8AC3E}">
        <p14:creationId xmlns:p14="http://schemas.microsoft.com/office/powerpoint/2010/main" val="546827216"/>
      </p:ext>
    </p:extLst>
  </p:cSld>
  <p:clrMapOvr>
    <a:masterClrMapping/>
  </p:clrMapOvr>
  <p:transition spd="med" advClick="0" advTm="5000"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The </a:t>
            </a:r>
            <a:r>
              <a:rPr lang="en-GB" dirty="0" smtClean="0"/>
              <a:t>EDMS </a:t>
            </a:r>
            <a:r>
              <a:rPr lang="en-GB" dirty="0"/>
              <a:t>should support reporting and analysis tools for the management of retention and disposal schedules by the records manager, including the ability to: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notify </a:t>
            </a:r>
            <a:r>
              <a:rPr lang="en-GB" dirty="0"/>
              <a:t>all disposal schedules which will come into force in a given period of time, and provide quantitative reports on electronic folder size and electronic record types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notify </a:t>
            </a:r>
            <a:r>
              <a:rPr lang="en-GB" dirty="0"/>
              <a:t>statistics of review decisions in a given period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identify</a:t>
            </a:r>
            <a:r>
              <a:rPr lang="en-GB" dirty="0"/>
              <a:t>, compare and review disposal schedules across the electronic fileplan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identify </a:t>
            </a:r>
            <a:r>
              <a:rPr lang="en-GB" dirty="0"/>
              <a:t>formal contradictions in retention and disposition across the electronic fileplan.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060504"/>
      </p:ext>
    </p:extLst>
  </p:cSld>
  <p:clrMapOvr>
    <a:masterClrMapping/>
  </p:clrMapOvr>
  <p:transition spd="med" advClick="0" advTm="5000"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Lifecycle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811" y="1981200"/>
            <a:ext cx="5744377" cy="3162742"/>
          </a:xfrm>
        </p:spPr>
      </p:pic>
    </p:spTree>
    <p:extLst>
      <p:ext uri="{BB962C8B-B14F-4D97-AF65-F5344CB8AC3E}">
        <p14:creationId xmlns:p14="http://schemas.microsoft.com/office/powerpoint/2010/main" val="1730638084"/>
      </p:ext>
    </p:extLst>
  </p:cSld>
  <p:clrMapOvr>
    <a:masterClrMapping/>
  </p:clrMapOvr>
  <p:transition spd="med" advClick="0" advTm="5000">
    <p:newsfla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Lifecycle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Writing documents</a:t>
            </a:r>
            <a:endParaRPr lang="en-GB" sz="2000" dirty="0"/>
          </a:p>
          <a:p>
            <a:pPr lvl="1"/>
            <a:r>
              <a:rPr lang="en-US" dirty="0"/>
              <a:t>Review of draft documents</a:t>
            </a:r>
            <a:endParaRPr lang="en-GB" sz="2000" dirty="0"/>
          </a:p>
          <a:p>
            <a:pPr lvl="1"/>
            <a:r>
              <a:rPr lang="en-US" dirty="0"/>
              <a:t>Approval of draft documents resulting in controlled documents</a:t>
            </a:r>
            <a:endParaRPr lang="en-GB" sz="2000" dirty="0"/>
          </a:p>
          <a:p>
            <a:pPr lvl="1"/>
            <a:r>
              <a:rPr lang="en-US" dirty="0"/>
              <a:t>Access and use of controlled documents </a:t>
            </a:r>
            <a:endParaRPr lang="en-GB" sz="2000" dirty="0"/>
          </a:p>
          <a:p>
            <a:pPr lvl="1"/>
            <a:r>
              <a:rPr lang="en-US" dirty="0"/>
              <a:t>Periodic review of controlled documents</a:t>
            </a:r>
            <a:endParaRPr lang="en-GB" sz="2000" dirty="0"/>
          </a:p>
          <a:p>
            <a:pPr lvl="1"/>
            <a:r>
              <a:rPr lang="en-US" dirty="0"/>
              <a:t>Revision of controlled documents, if necessary</a:t>
            </a:r>
            <a:endParaRPr lang="en-GB" sz="2000" dirty="0"/>
          </a:p>
          <a:p>
            <a:pPr lvl="1"/>
            <a:r>
              <a:rPr lang="en-US" dirty="0"/>
              <a:t>Retirement of controlled documents</a:t>
            </a:r>
            <a:endParaRPr lang="en-GB" sz="2000" dirty="0"/>
          </a:p>
          <a:p>
            <a:pPr lvl="1"/>
            <a:r>
              <a:rPr lang="en-US" dirty="0"/>
              <a:t>Archival of controlled </a:t>
            </a:r>
            <a:r>
              <a:rPr lang="en-US" dirty="0" smtClean="0"/>
              <a:t>documents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07398706"/>
      </p:ext>
    </p:extLst>
  </p:cSld>
  <p:clrMapOvr>
    <a:masterClrMapping/>
  </p:clrMapOvr>
  <p:transition spd="med" advClick="0" advTm="5000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Security &amp; Audit </a:t>
            </a:r>
            <a:r>
              <a:rPr lang="en-GB" b="1" dirty="0" smtClean="0"/>
              <a:t>Trails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Document access configured by employee role or department puts information in the right hands. Audit trails automatically track exactly how information is being accessed for </a:t>
            </a:r>
            <a:r>
              <a:rPr lang="en-GB" dirty="0" smtClean="0"/>
              <a:t>on-going </a:t>
            </a:r>
            <a:r>
              <a:rPr lang="en-GB" dirty="0"/>
              <a:t>regulatory compliance</a:t>
            </a:r>
            <a:r>
              <a:rPr lang="en-GB" dirty="0" smtClean="0"/>
              <a:t>.</a:t>
            </a:r>
          </a:p>
          <a:p>
            <a:r>
              <a:rPr lang="en-GB" dirty="0"/>
              <a:t>EDMS </a:t>
            </a:r>
            <a:r>
              <a:rPr lang="en-GB" dirty="0" smtClean="0"/>
              <a:t>will contain </a:t>
            </a:r>
            <a:r>
              <a:rPr lang="en-GB" dirty="0"/>
              <a:t>the ability to modify documents for streamlined collaboration. </a:t>
            </a:r>
            <a:endParaRPr lang="en-GB" dirty="0" smtClean="0"/>
          </a:p>
          <a:p>
            <a:r>
              <a:rPr lang="en-GB" dirty="0" smtClean="0"/>
              <a:t>Annotations</a:t>
            </a:r>
            <a:r>
              <a:rPr lang="en-GB" dirty="0"/>
              <a:t>, redaction options for sensitive information, highlight tools, stamps, text boxes and other </a:t>
            </a:r>
            <a:r>
              <a:rPr lang="en-GB" dirty="0" err="1"/>
              <a:t>markup</a:t>
            </a:r>
            <a:r>
              <a:rPr lang="en-GB" dirty="0"/>
              <a:t> tools provide searchable context and decision points around the content contained in files.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97645"/>
      </p:ext>
    </p:extLst>
  </p:cSld>
  <p:clrMapOvr>
    <a:masterClrMapping/>
  </p:clrMapOvr>
  <p:transition spd="med" advClick="0" advTm="5000"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 smtClean="0"/>
              <a:t>Larin</a:t>
            </a:r>
            <a:r>
              <a:rPr lang="en-GB" dirty="0" smtClean="0"/>
              <a:t>, M., &amp; </a:t>
            </a:r>
            <a:r>
              <a:rPr lang="en-GB" dirty="0" err="1" smtClean="0"/>
              <a:t>Мukhatova</a:t>
            </a:r>
            <a:r>
              <a:rPr lang="en-GB" dirty="0" smtClean="0"/>
              <a:t>, О. (2019). FUNCTIONAL REQUIREMENTS FOR INFORMATION SYSTEMS ELECTRONIC DOCUMENT CIRCULATION. </a:t>
            </a:r>
            <a:r>
              <a:rPr lang="en-GB" i="1" dirty="0" err="1" smtClean="0"/>
              <a:t>Вестник</a:t>
            </a:r>
            <a:r>
              <a:rPr lang="en-GB" i="1" dirty="0" smtClean="0"/>
              <a:t> </a:t>
            </a:r>
            <a:r>
              <a:rPr lang="en-GB" i="1" dirty="0" err="1" smtClean="0"/>
              <a:t>КазНУ</a:t>
            </a:r>
            <a:r>
              <a:rPr lang="en-GB" i="1" dirty="0" smtClean="0"/>
              <a:t>. </a:t>
            </a:r>
            <a:r>
              <a:rPr lang="en-GB" i="1" dirty="0" err="1" smtClean="0"/>
              <a:t>Серия</a:t>
            </a:r>
            <a:r>
              <a:rPr lang="en-GB" i="1" dirty="0" smtClean="0"/>
              <a:t> </a:t>
            </a:r>
            <a:r>
              <a:rPr lang="en-GB" i="1" dirty="0" err="1" smtClean="0"/>
              <a:t>историческая</a:t>
            </a:r>
            <a:r>
              <a:rPr lang="en-GB" dirty="0" smtClean="0"/>
              <a:t>, </a:t>
            </a:r>
            <a:r>
              <a:rPr lang="en-GB" i="1" dirty="0" smtClean="0"/>
              <a:t>92</a:t>
            </a:r>
            <a:r>
              <a:rPr lang="en-GB" dirty="0" smtClean="0"/>
              <a:t>(1), 55-61.</a:t>
            </a:r>
          </a:p>
          <a:p>
            <a:pPr marL="0" indent="0">
              <a:buNone/>
            </a:pPr>
            <a:r>
              <a:rPr lang="en-US" dirty="0"/>
              <a:t>Laudon, K. C., &amp; Laudon, J. P. (2016). </a:t>
            </a:r>
            <a:r>
              <a:rPr lang="en-US" i="1" dirty="0"/>
              <a:t>Management information system</a:t>
            </a:r>
            <a:r>
              <a:rPr lang="en-US" dirty="0"/>
              <a:t>. Pearson Education India.</a:t>
            </a:r>
            <a:endParaRPr lang="en-GB"/>
          </a:p>
          <a:p>
            <a:pPr marL="0" indent="0">
              <a:buNone/>
            </a:pPr>
            <a:r>
              <a:rPr lang="en-GB" smtClean="0"/>
              <a:t>Singh</a:t>
            </a:r>
            <a:r>
              <a:rPr lang="en-GB" dirty="0" smtClean="0"/>
              <a:t>, A. K. (2015). Electronic Document Management System and Services. </a:t>
            </a:r>
            <a:r>
              <a:rPr lang="en-GB" i="1" dirty="0" smtClean="0"/>
              <a:t>Library Waves-A Biannual Peer Reviewed Journal</a:t>
            </a:r>
            <a:r>
              <a:rPr lang="en-GB" dirty="0" smtClean="0"/>
              <a:t>, </a:t>
            </a:r>
            <a:r>
              <a:rPr lang="en-GB" i="1" dirty="0" smtClean="0"/>
              <a:t>1</a:t>
            </a:r>
            <a:r>
              <a:rPr lang="en-GB" dirty="0" smtClean="0"/>
              <a:t>(2), 130-133.</a:t>
            </a:r>
          </a:p>
          <a:p>
            <a:pPr marL="0" indent="0">
              <a:buNone/>
            </a:pPr>
            <a:r>
              <a:rPr lang="en-GB" dirty="0" err="1" smtClean="0"/>
              <a:t>Partinen</a:t>
            </a:r>
            <a:r>
              <a:rPr lang="en-GB" dirty="0" smtClean="0"/>
              <a:t>, S. (2019). Machine learning as document metadata tool in e-business services.</a:t>
            </a:r>
          </a:p>
        </p:txBody>
      </p:sp>
    </p:spTree>
    <p:extLst>
      <p:ext uri="{BB962C8B-B14F-4D97-AF65-F5344CB8AC3E}">
        <p14:creationId xmlns:p14="http://schemas.microsoft.com/office/powerpoint/2010/main" val="1261204102"/>
      </p:ext>
    </p:extLst>
  </p:cSld>
  <p:clrMapOvr>
    <a:masterClrMapping/>
  </p:clrMapOvr>
  <p:transition spd="med" advClick="0" advTm="5000"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734</TotalTime>
  <Words>582</Words>
  <Application>Microsoft Office PowerPoint</Application>
  <PresentationFormat>On-screen Show (4:3)</PresentationFormat>
  <Paragraphs>62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Hollywood Organic Co-op EDMS Requirements</vt:lpstr>
      <vt:lpstr>Summary Statement</vt:lpstr>
      <vt:lpstr>Project and Business Objectives Alignment</vt:lpstr>
      <vt:lpstr>Document Access Controls and Best Practices.</vt:lpstr>
      <vt:lpstr>Structure of the Requirements </vt:lpstr>
      <vt:lpstr>Document Preservation</vt:lpstr>
      <vt:lpstr>Data Retention</vt:lpstr>
      <vt:lpstr>Document Processing</vt:lpstr>
      <vt:lpstr>Data Protection</vt:lpstr>
      <vt:lpstr>Document Lifecycle</vt:lpstr>
      <vt:lpstr>Document Lifecycle</vt:lpstr>
      <vt:lpstr>Security &amp; Audit Trails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communication</dc:title>
  <dc:creator>user</dc:creator>
  <cp:lastModifiedBy>ZACK</cp:lastModifiedBy>
  <cp:revision>155</cp:revision>
  <dcterms:created xsi:type="dcterms:W3CDTF">2018-09-02T16:40:33Z</dcterms:created>
  <dcterms:modified xsi:type="dcterms:W3CDTF">2019-07-28T16:03:28Z</dcterms:modified>
</cp:coreProperties>
</file>